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Fira Sans Bold" panose="020B0604020202020204" charset="0"/>
      <p:regular r:id="rId17"/>
    </p:embeddedFont>
    <p:embeddedFont>
      <p:font typeface="Fira Sans Light" panose="020B0403050000020004" pitchFamily="34" charset="0"/>
      <p:regular r:id="rId18"/>
      <p:italic r:id="rId19"/>
    </p:embeddedFont>
    <p:embeddedFont>
      <p:font typeface="Fira Sans Medium" panose="020B0603050000020004" pitchFamily="34" charset="0"/>
      <p:regular r:id="rId20"/>
      <p:italic r:id="rId21"/>
    </p:embeddedFont>
    <p:embeddedFont>
      <p:font typeface="Public Sans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142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28902" y="2317173"/>
            <a:ext cx="7321033" cy="6340049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452854" y="851617"/>
            <a:ext cx="13876048" cy="4268305"/>
            <a:chOff x="0" y="0"/>
            <a:chExt cx="18501397" cy="569107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18501397" cy="425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551"/>
                </a:lnSpc>
              </a:pPr>
              <a:r>
                <a:rPr lang="en-US" sz="10459">
                  <a:solidFill>
                    <a:srgbClr val="000000"/>
                  </a:solidFill>
                  <a:latin typeface="Fira Sans Bold"/>
                </a:rPr>
                <a:t>DIGITAL SYSTEMS </a:t>
              </a:r>
            </a:p>
            <a:p>
              <a:pPr>
                <a:lnSpc>
                  <a:spcPts val="12551"/>
                </a:lnSpc>
              </a:pPr>
              <a:r>
                <a:rPr lang="en-US" sz="10459">
                  <a:solidFill>
                    <a:srgbClr val="000000"/>
                  </a:solidFill>
                  <a:latin typeface="Fira Sans Bold"/>
                </a:rPr>
                <a:t>PROJECT    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594725"/>
              <a:ext cx="18501397" cy="1096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16"/>
                </a:lnSpc>
              </a:pPr>
              <a:r>
                <a:rPr lang="en-US" sz="4940">
                  <a:solidFill>
                    <a:srgbClr val="000000"/>
                  </a:solidFill>
                  <a:latin typeface="Fira Sans Light"/>
                </a:rPr>
                <a:t>SMART HOME: Voice Controlled Home Automation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46451" y="6497958"/>
            <a:ext cx="6844427" cy="3268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5"/>
              </a:lnSpc>
            </a:pPr>
            <a:r>
              <a:rPr lang="en-US" sz="3696">
                <a:solidFill>
                  <a:srgbClr val="000000"/>
                </a:solidFill>
                <a:latin typeface="Public Sans"/>
              </a:rPr>
              <a:t>BY:</a:t>
            </a:r>
          </a:p>
          <a:p>
            <a:pPr>
              <a:lnSpc>
                <a:spcPts val="5175"/>
              </a:lnSpc>
            </a:pPr>
            <a:r>
              <a:rPr lang="en-US" sz="3696">
                <a:solidFill>
                  <a:srgbClr val="000000"/>
                </a:solidFill>
                <a:latin typeface="Public Sans"/>
              </a:rPr>
              <a:t>Team ID 11</a:t>
            </a:r>
          </a:p>
          <a:p>
            <a:pPr algn="ctr">
              <a:lnSpc>
                <a:spcPts val="5175"/>
              </a:lnSpc>
            </a:pPr>
            <a:r>
              <a:rPr lang="en-US" sz="3696">
                <a:solidFill>
                  <a:srgbClr val="000000"/>
                </a:solidFill>
                <a:latin typeface="Public Sans"/>
              </a:rPr>
              <a:t>M Shanmukha Priya   2101CS40</a:t>
            </a:r>
          </a:p>
          <a:p>
            <a:pPr algn="ctr">
              <a:lnSpc>
                <a:spcPts val="5175"/>
              </a:lnSpc>
            </a:pPr>
            <a:r>
              <a:rPr lang="en-US" sz="3696">
                <a:solidFill>
                  <a:srgbClr val="000000"/>
                </a:solidFill>
                <a:latin typeface="Public Sans"/>
              </a:rPr>
              <a:t>Mamta Kanwar            2101CS42</a:t>
            </a:r>
          </a:p>
          <a:p>
            <a:pPr algn="ctr">
              <a:lnSpc>
                <a:spcPts val="5175"/>
              </a:lnSpc>
            </a:pPr>
            <a:r>
              <a:rPr lang="en-US" sz="3696">
                <a:solidFill>
                  <a:srgbClr val="000000"/>
                </a:solidFill>
                <a:latin typeface="Public Sans"/>
              </a:rPr>
              <a:t>Amisha Raje                  2101CS08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309981" y="-2011509"/>
            <a:ext cx="16524181" cy="1431001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252758"/>
            <a:ext cx="11295603" cy="9781483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46217" r="-46217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1679117" y="7200900"/>
            <a:ext cx="5852936" cy="1475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50"/>
              </a:lnSpc>
            </a:pPr>
            <a:r>
              <a:rPr lang="en-US" sz="8250" dirty="0">
                <a:solidFill>
                  <a:srgbClr val="000000"/>
                </a:solidFill>
                <a:latin typeface="Canva Sans"/>
              </a:rPr>
              <a:t>Thank You!!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27743" y="-89986"/>
            <a:ext cx="10138115" cy="8779655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505679" y="5832746"/>
            <a:ext cx="5966980" cy="5167433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130125" y="5435380"/>
            <a:ext cx="6518466" cy="5644698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7487" r="-7487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4081194"/>
            <a:ext cx="446046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02418" y="1564420"/>
            <a:ext cx="610932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Objective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02418" y="2464850"/>
            <a:ext cx="610932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Components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02418" y="3365280"/>
            <a:ext cx="610932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Experimental Setup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02418" y="4265710"/>
            <a:ext cx="610932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Schematic and Circuit Diagram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02418" y="5166140"/>
            <a:ext cx="610932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Working Principle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02418" y="6066570"/>
            <a:ext cx="610932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Demonstration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02418" y="6967000"/>
            <a:ext cx="610932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How it Works?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02418" y="7865525"/>
            <a:ext cx="610932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Conclusion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4679465" y="7024150"/>
            <a:ext cx="4432379" cy="3838461"/>
            <a:chOff x="0" y="0"/>
            <a:chExt cx="3619627" cy="31346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51770" y="4201140"/>
            <a:ext cx="7027514" cy="6085860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523538" y="533807"/>
            <a:ext cx="4961246" cy="42964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200821" y="2980246"/>
            <a:ext cx="6058479" cy="5246370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2275" b="-2275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73265" y="1271383"/>
            <a:ext cx="7131407" cy="1708863"/>
            <a:chOff x="0" y="0"/>
            <a:chExt cx="9508543" cy="2278484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9508543" cy="1580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43"/>
                </a:lnSpc>
                <a:spcBef>
                  <a:spcPct val="0"/>
                </a:spcBef>
              </a:pPr>
              <a:r>
                <a:rPr lang="en-US" sz="7786" spc="-77">
                  <a:solidFill>
                    <a:srgbClr val="000000"/>
                  </a:solidFill>
                  <a:latin typeface="Fira Sans Medium"/>
                </a:rPr>
                <a:t>Objective: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73246"/>
              <a:ext cx="8518449" cy="505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06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73265" y="3038505"/>
            <a:ext cx="9994977" cy="441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4"/>
              </a:lnSpc>
            </a:pPr>
            <a:r>
              <a:rPr lang="en-US" sz="3581">
                <a:solidFill>
                  <a:srgbClr val="000000"/>
                </a:solidFill>
                <a:latin typeface="Canva Sans"/>
              </a:rPr>
              <a:t>Voice Controlled Home Automation project using Arduino.</a:t>
            </a:r>
          </a:p>
          <a:p>
            <a:pPr algn="ctr">
              <a:lnSpc>
                <a:spcPts val="5014"/>
              </a:lnSpc>
            </a:pPr>
            <a:r>
              <a:rPr lang="en-US" sz="3581">
                <a:solidFill>
                  <a:srgbClr val="000000"/>
                </a:solidFill>
                <a:latin typeface="Canva Sans"/>
              </a:rPr>
              <a:t>It enables the user to control home appliances through our voice command through our android app, which in turn passes to the Arduino through Bluetooth.</a:t>
            </a:r>
          </a:p>
          <a:p>
            <a:pPr algn="ctr">
              <a:lnSpc>
                <a:spcPts val="5014"/>
              </a:lnSpc>
            </a:pPr>
            <a:endParaRPr lang="en-US" sz="3581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27840" y="5629717"/>
            <a:ext cx="18715840" cy="0"/>
          </a:xfrm>
          <a:prstGeom prst="line">
            <a:avLst/>
          </a:prstGeom>
          <a:ln w="19050" cap="rnd">
            <a:solidFill>
              <a:srgbClr val="00465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77110" y="5455667"/>
            <a:ext cx="380203" cy="329258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079670" y="5455667"/>
            <a:ext cx="380203" cy="329258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680127" y="5493564"/>
            <a:ext cx="380203" cy="329258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7493455" y="5484138"/>
            <a:ext cx="380203" cy="329258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6146818" y="-477258"/>
            <a:ext cx="2481390" cy="2148895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9305" y="2762182"/>
            <a:ext cx="3734946" cy="267173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03152" y="2762182"/>
            <a:ext cx="3126915" cy="267173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 l="9809" t="12468" r="15024" b="10194"/>
          <a:stretch>
            <a:fillRect/>
          </a:stretch>
        </p:blipFill>
        <p:spPr>
          <a:xfrm>
            <a:off x="7913071" y="2831573"/>
            <a:ext cx="2461857" cy="253294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870229" y="2966228"/>
            <a:ext cx="2807154" cy="231560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rcRect l="5002" t="10485" b="4382"/>
          <a:stretch>
            <a:fillRect/>
          </a:stretch>
        </p:blipFill>
        <p:spPr>
          <a:xfrm>
            <a:off x="1472031" y="6707207"/>
            <a:ext cx="3256070" cy="291379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567729" y="6707283"/>
            <a:ext cx="3387065" cy="255101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rcRect t="15016" b="15016"/>
          <a:stretch>
            <a:fillRect/>
          </a:stretch>
        </p:blipFill>
        <p:spPr>
          <a:xfrm>
            <a:off x="5575826" y="6656773"/>
            <a:ext cx="3348078" cy="274218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469458" y="6576425"/>
            <a:ext cx="2902880" cy="290288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9567729" y="5803975"/>
            <a:ext cx="3206877" cy="1442027"/>
            <a:chOff x="0" y="0"/>
            <a:chExt cx="4275836" cy="192270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0"/>
              <a:ext cx="4275836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6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00A181"/>
                  </a:solidFill>
                  <a:latin typeface="Fira Sans Medium"/>
                </a:rPr>
                <a:t>JUMPER WIRES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282450"/>
              <a:ext cx="4275836" cy="640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Fira Sans Light"/>
                </a:rPr>
                <a:t>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531847" y="5479326"/>
            <a:ext cx="380203" cy="329258"/>
            <a:chOff x="0" y="0"/>
            <a:chExt cx="3619627" cy="31346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6323973" y="5784925"/>
            <a:ext cx="1851784" cy="1442027"/>
            <a:chOff x="0" y="0"/>
            <a:chExt cx="2469045" cy="1922703"/>
          </a:xfrm>
        </p:grpSpPr>
        <p:sp>
          <p:nvSpPr>
            <p:cNvPr id="27" name="TextBox 27"/>
            <p:cNvSpPr txBox="1"/>
            <p:nvPr/>
          </p:nvSpPr>
          <p:spPr>
            <a:xfrm>
              <a:off x="0" y="0"/>
              <a:ext cx="2469045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6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00A181"/>
                  </a:solidFill>
                  <a:latin typeface="Fira Sans Medium"/>
                </a:rPr>
                <a:t>DC FAN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282450"/>
              <a:ext cx="2469045" cy="640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Fira Sans Light"/>
                </a:rPr>
                <a:t> 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436244" y="5855412"/>
            <a:ext cx="969309" cy="1442027"/>
            <a:chOff x="0" y="0"/>
            <a:chExt cx="1292412" cy="1922703"/>
          </a:xfrm>
        </p:grpSpPr>
        <p:sp>
          <p:nvSpPr>
            <p:cNvPr id="30" name="TextBox 30"/>
            <p:cNvSpPr txBox="1"/>
            <p:nvPr/>
          </p:nvSpPr>
          <p:spPr>
            <a:xfrm>
              <a:off x="0" y="0"/>
              <a:ext cx="1292412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6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00A181"/>
                  </a:solidFill>
                  <a:latin typeface="Fira Sans Medium"/>
                </a:rPr>
                <a:t>LED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282450"/>
              <a:ext cx="1292412" cy="640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Fira Sans Light"/>
                </a:rPr>
                <a:t> 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066342" y="5550917"/>
            <a:ext cx="380203" cy="329258"/>
            <a:chOff x="0" y="0"/>
            <a:chExt cx="3619627" cy="313461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125485" y="3143401"/>
            <a:ext cx="3611294" cy="2031353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10660679" y="2003074"/>
            <a:ext cx="3094530" cy="1442027"/>
            <a:chOff x="0" y="0"/>
            <a:chExt cx="4126040" cy="1922703"/>
          </a:xfrm>
        </p:grpSpPr>
        <p:sp>
          <p:nvSpPr>
            <p:cNvPr id="36" name="TextBox 36"/>
            <p:cNvSpPr txBox="1"/>
            <p:nvPr/>
          </p:nvSpPr>
          <p:spPr>
            <a:xfrm>
              <a:off x="0" y="0"/>
              <a:ext cx="4126040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6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00A181"/>
                  </a:solidFill>
                  <a:latin typeface="Fira Sans Medium"/>
                </a:rPr>
                <a:t>BREADBOARD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282450"/>
              <a:ext cx="4126040" cy="640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467212" y="1938171"/>
            <a:ext cx="3537039" cy="1279168"/>
            <a:chOff x="0" y="0"/>
            <a:chExt cx="4716052" cy="1705557"/>
          </a:xfrm>
        </p:grpSpPr>
        <p:sp>
          <p:nvSpPr>
            <p:cNvPr id="39" name="TextBox 39"/>
            <p:cNvSpPr txBox="1"/>
            <p:nvPr/>
          </p:nvSpPr>
          <p:spPr>
            <a:xfrm>
              <a:off x="0" y="-9525"/>
              <a:ext cx="4716052" cy="822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800"/>
                </a:lnSpc>
                <a:spcBef>
                  <a:spcPct val="0"/>
                </a:spcBef>
              </a:pPr>
              <a:r>
                <a:rPr lang="en-US" sz="4000">
                  <a:solidFill>
                    <a:srgbClr val="00A181"/>
                  </a:solidFill>
                  <a:latin typeface="Fira Sans Medium"/>
                </a:rPr>
                <a:t>ARDUINO UNO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1199745"/>
              <a:ext cx="4716052" cy="505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23"/>
                </a:lnSpc>
                <a:spcBef>
                  <a:spcPct val="0"/>
                </a:spcBef>
              </a:pPr>
              <a:r>
                <a:rPr lang="en-US" sz="2231">
                  <a:solidFill>
                    <a:srgbClr val="000000"/>
                  </a:solidFill>
                  <a:latin typeface="Fira Sans Light"/>
                </a:rPr>
                <a:t>. 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569095" y="5803975"/>
            <a:ext cx="3061941" cy="1947900"/>
            <a:chOff x="0" y="0"/>
            <a:chExt cx="4082588" cy="2597200"/>
          </a:xfrm>
        </p:grpSpPr>
        <p:sp>
          <p:nvSpPr>
            <p:cNvPr id="42" name="TextBox 42"/>
            <p:cNvSpPr txBox="1"/>
            <p:nvPr/>
          </p:nvSpPr>
          <p:spPr>
            <a:xfrm>
              <a:off x="0" y="0"/>
              <a:ext cx="4082588" cy="137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92"/>
                </a:lnSpc>
                <a:spcBef>
                  <a:spcPct val="0"/>
                </a:spcBef>
              </a:pPr>
              <a:r>
                <a:rPr lang="en-US" sz="3410">
                  <a:solidFill>
                    <a:srgbClr val="00A181"/>
                  </a:solidFill>
                  <a:latin typeface="Fira Sans Medium"/>
                </a:rPr>
                <a:t>BLUETOOTH MODULE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924345"/>
              <a:ext cx="4082588" cy="672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28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5220112" y="2003074"/>
            <a:ext cx="1692996" cy="1319511"/>
            <a:chOff x="0" y="0"/>
            <a:chExt cx="2257327" cy="1759348"/>
          </a:xfrm>
        </p:grpSpPr>
        <p:sp>
          <p:nvSpPr>
            <p:cNvPr id="45" name="TextBox 45"/>
            <p:cNvSpPr txBox="1"/>
            <p:nvPr/>
          </p:nvSpPr>
          <p:spPr>
            <a:xfrm>
              <a:off x="0" y="0"/>
              <a:ext cx="225732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00A181"/>
                  </a:solidFill>
                  <a:latin typeface="Fira Sans Medium"/>
                </a:rPr>
                <a:t>RELAY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1210685"/>
              <a:ext cx="2257327" cy="548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88"/>
                </a:lnSpc>
                <a:spcBef>
                  <a:spcPct val="0"/>
                </a:spcBef>
              </a:pPr>
              <a:r>
                <a:rPr lang="en-US" sz="2491">
                  <a:solidFill>
                    <a:srgbClr val="000000"/>
                  </a:solidFill>
                  <a:latin typeface="Fira Sans Light"/>
                </a:rPr>
                <a:t> 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5477096" y="345724"/>
            <a:ext cx="6893614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COMPONENTS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7912050" y="2003074"/>
            <a:ext cx="2023707" cy="1442027"/>
            <a:chOff x="0" y="0"/>
            <a:chExt cx="2698277" cy="1922703"/>
          </a:xfrm>
        </p:grpSpPr>
        <p:sp>
          <p:nvSpPr>
            <p:cNvPr id="49" name="TextBox 49"/>
            <p:cNvSpPr txBox="1"/>
            <p:nvPr/>
          </p:nvSpPr>
          <p:spPr>
            <a:xfrm>
              <a:off x="0" y="0"/>
              <a:ext cx="269827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6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00A181"/>
                  </a:solidFill>
                  <a:latin typeface="Fira Sans Medium"/>
                </a:rPr>
                <a:t>BATTERY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1282450"/>
              <a:ext cx="2698277" cy="640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4688658" y="2067977"/>
            <a:ext cx="2240070" cy="1149362"/>
            <a:chOff x="0" y="0"/>
            <a:chExt cx="2986761" cy="1532482"/>
          </a:xfrm>
        </p:grpSpPr>
        <p:sp>
          <p:nvSpPr>
            <p:cNvPr id="52" name="TextBox 52"/>
            <p:cNvSpPr txBox="1"/>
            <p:nvPr/>
          </p:nvSpPr>
          <p:spPr>
            <a:xfrm>
              <a:off x="0" y="0"/>
              <a:ext cx="2986761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61"/>
                </a:lnSpc>
                <a:spcBef>
                  <a:spcPct val="0"/>
                </a:spcBef>
              </a:pPr>
              <a:r>
                <a:rPr lang="en-US" sz="3801">
                  <a:solidFill>
                    <a:srgbClr val="00A181"/>
                  </a:solidFill>
                  <a:latin typeface="Fira Sans Medium"/>
                </a:rPr>
                <a:t>RESISTOR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1107315"/>
              <a:ext cx="2986761" cy="425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94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71665" y="7004492"/>
            <a:ext cx="3034530" cy="2627917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053492" y="8956750"/>
            <a:ext cx="2141618" cy="1854652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01432" y="1890018"/>
            <a:ext cx="12082197" cy="665639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332059"/>
            <a:ext cx="9294638" cy="1557960"/>
            <a:chOff x="0" y="0"/>
            <a:chExt cx="12392851" cy="207728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621623"/>
              <a:ext cx="12392851" cy="455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1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12392851" cy="1327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55"/>
                </a:lnSpc>
              </a:pPr>
              <a:r>
                <a:rPr lang="en-US" sz="6546">
                  <a:solidFill>
                    <a:srgbClr val="A4E473"/>
                  </a:solidFill>
                  <a:latin typeface="Fira Sans Medium"/>
                </a:rPr>
                <a:t>Experimental Setup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1074664" y="4060780"/>
            <a:ext cx="1798578" cy="1557577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6091524" y="8097327"/>
            <a:ext cx="3378391" cy="2925703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8" name="AutoShape 8"/>
          <p:cNvSpPr/>
          <p:nvPr/>
        </p:nvSpPr>
        <p:spPr>
          <a:xfrm rot="5400000">
            <a:off x="5003036" y="5160139"/>
            <a:ext cx="827240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5400000">
            <a:off x="4640056" y="5160139"/>
            <a:ext cx="827240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l="6265" t="2101" r="3925" b="11234"/>
          <a:stretch>
            <a:fillRect/>
          </a:stretch>
        </p:blipFill>
        <p:spPr>
          <a:xfrm>
            <a:off x="848098" y="2899164"/>
            <a:ext cx="7591550" cy="435728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 l="1515" r="1515" b="1764"/>
          <a:stretch>
            <a:fillRect/>
          </a:stretch>
        </p:blipFill>
        <p:spPr>
          <a:xfrm rot="-10800000">
            <a:off x="9477375" y="2418718"/>
            <a:ext cx="8159677" cy="395259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488167" y="6776705"/>
            <a:ext cx="3857135" cy="320576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130517" y="1028700"/>
            <a:ext cx="4410928" cy="102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61"/>
              </a:lnSpc>
              <a:spcBef>
                <a:spcPct val="0"/>
              </a:spcBef>
            </a:pPr>
            <a:r>
              <a:rPr lang="en-US" sz="6801" spc="-68">
                <a:solidFill>
                  <a:srgbClr val="000000"/>
                </a:solidFill>
                <a:latin typeface="Fira Sans Medium"/>
              </a:rPr>
              <a:t>Schematic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90285" y="852548"/>
            <a:ext cx="6052900" cy="116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Fira Sans Medium"/>
              </a:rPr>
              <a:t>Circuit Diagram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l="l" t="t" r="r" b="b"/>
              <a:pathLst>
                <a:path w="11048529" h="5372100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611724" y="-865713"/>
            <a:ext cx="2695438" cy="2334501"/>
            <a:chOff x="0" y="0"/>
            <a:chExt cx="6202680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941" r="333" b="3595"/>
          <a:stretch>
            <a:fillRect/>
          </a:stretch>
        </p:blipFill>
        <p:spPr>
          <a:xfrm>
            <a:off x="12972881" y="2070476"/>
            <a:ext cx="4873953" cy="242476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r="32096"/>
          <a:stretch>
            <a:fillRect/>
          </a:stretch>
        </p:blipFill>
        <p:spPr>
          <a:xfrm>
            <a:off x="12972881" y="5580507"/>
            <a:ext cx="4873953" cy="402086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62025"/>
            <a:ext cx="662914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Working Principle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0634" y="3030059"/>
            <a:ext cx="11056528" cy="287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5"/>
              </a:lnSpc>
            </a:pPr>
            <a:r>
              <a:rPr lang="en-US" sz="2718">
                <a:solidFill>
                  <a:srgbClr val="FFFFFF"/>
                </a:solidFill>
                <a:latin typeface="Fira Sans Light"/>
              </a:rPr>
              <a:t>Voice commands to our Android app are converted into text which pass the command to our Arduino via Bluetooth thus controlling the appliances.</a:t>
            </a:r>
          </a:p>
          <a:p>
            <a:pPr algn="ctr">
              <a:lnSpc>
                <a:spcPts val="3805"/>
              </a:lnSpc>
            </a:pPr>
            <a:endParaRPr lang="en-US" sz="2718">
              <a:solidFill>
                <a:srgbClr val="FFFFFF"/>
              </a:solidFill>
              <a:latin typeface="Fira Sans Light"/>
            </a:endParaRPr>
          </a:p>
          <a:p>
            <a:pPr algn="ctr">
              <a:lnSpc>
                <a:spcPts val="3805"/>
              </a:lnSpc>
            </a:pPr>
            <a:endParaRPr lang="en-US" sz="2718">
              <a:solidFill>
                <a:srgbClr val="FFFFFF"/>
              </a:solidFill>
              <a:latin typeface="Fira Sans Light"/>
            </a:endParaRPr>
          </a:p>
          <a:p>
            <a:pPr algn="ctr">
              <a:lnSpc>
                <a:spcPts val="3805"/>
              </a:lnSpc>
            </a:pPr>
            <a:endParaRPr lang="en-US" sz="2718">
              <a:solidFill>
                <a:srgbClr val="FFFFFF"/>
              </a:solidFill>
              <a:latin typeface="Fira Sans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0" y="5365276"/>
            <a:ext cx="11307162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Fira Sans Light"/>
              </a:rPr>
              <a:t> After reading the data, the microcontroller decodes the input value and sends a signal to the parallel port through which the relay circuit will be activated.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FFFFFF"/>
              </a:solidFill>
              <a:latin typeface="Fira Sans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0634" y="7898022"/>
            <a:ext cx="11056528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Fira Sans Light"/>
              </a:rPr>
              <a:t>The relay is connected to the output pins of Arduino UNO, which is used as a switch to the load.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9296400" y="6031420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3616894" y="2545798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75225" y="4526518"/>
            <a:ext cx="5838777" cy="447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2405" lvl="1" indent="-276203">
              <a:lnSpc>
                <a:spcPts val="3582"/>
              </a:lnSpc>
              <a:buFont typeface="Arial"/>
              <a:buChar char="•"/>
            </a:pPr>
            <a:r>
              <a:rPr lang="en-US" sz="2558" dirty="0">
                <a:solidFill>
                  <a:srgbClr val="000000"/>
                </a:solidFill>
                <a:latin typeface="Fira Sans Light"/>
              </a:rPr>
              <a:t>The Android app reads the voice and converts the audio signal into text. If this text matches any of the commands, the app sends a single character, mapped to a particular command, to the Bluetooth module.</a:t>
            </a:r>
          </a:p>
          <a:p>
            <a:pPr marL="552405" lvl="1" indent="-276203">
              <a:lnSpc>
                <a:spcPts val="3582"/>
              </a:lnSpc>
              <a:buFont typeface="Arial"/>
              <a:buChar char="•"/>
            </a:pPr>
            <a:r>
              <a:rPr lang="en-US" sz="2558" dirty="0">
                <a:solidFill>
                  <a:srgbClr val="000000"/>
                </a:solidFill>
                <a:latin typeface="Fira Sans Light"/>
              </a:rPr>
              <a:t>Based on the character received, we can control if each appliance goes HIGH or LOW.</a:t>
            </a:r>
          </a:p>
          <a:p>
            <a:pPr>
              <a:lnSpc>
                <a:spcPts val="3582"/>
              </a:lnSpc>
            </a:pPr>
            <a:endParaRPr lang="en-US" sz="2558" dirty="0">
              <a:solidFill>
                <a:srgbClr val="000000"/>
              </a:solidFill>
              <a:latin typeface="Fira Sans Light"/>
            </a:endParaRPr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6647119" y="7356773"/>
            <a:ext cx="3801687" cy="3292279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989049"/>
            <a:ext cx="5531827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How it Works?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9173" y="3475074"/>
            <a:ext cx="5531827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(the technical part)</a:t>
            </a:r>
          </a:p>
        </p:txBody>
      </p:sp>
      <p:pic>
        <p:nvPicPr>
          <p:cNvPr id="12" name="WhatsApp Video 2022-11-19 at 6.01.23 PM">
            <a:hlinkClick r:id="" action="ppaction://media"/>
            <a:extLst>
              <a:ext uri="{FF2B5EF4-FFF2-40B4-BE49-F238E27FC236}">
                <a16:creationId xmlns:a16="http://schemas.microsoft.com/office/drawing/2014/main" id="{B53C6F1D-F751-AB6B-ADCB-2C6374FB86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7932397" y="2251478"/>
            <a:ext cx="8800048" cy="51585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AF474E-CB14-8F99-6AA3-C03D4996B5D8}"/>
              </a:ext>
            </a:extLst>
          </p:cNvPr>
          <p:cNvSpPr txBox="1"/>
          <p:nvPr/>
        </p:nvSpPr>
        <p:spPr>
          <a:xfrm>
            <a:off x="10708694" y="9333075"/>
            <a:ext cx="4202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chemeClr val="bg1"/>
                </a:solidFill>
              </a:rPr>
              <a:t>Demonstration Video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B4BD73-32BE-8378-A53D-06228DFF6B92}"/>
              </a:ext>
            </a:extLst>
          </p:cNvPr>
          <p:cNvSpPr txBox="1"/>
          <p:nvPr/>
        </p:nvSpPr>
        <p:spPr>
          <a:xfrm>
            <a:off x="10896600" y="5549372"/>
            <a:ext cx="34553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highlight>
                  <a:srgbClr val="C0C0C0"/>
                </a:highlight>
              </a:rPr>
              <a:t>Click below to play the 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85950" y="-517425"/>
            <a:ext cx="6210236" cy="5378093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1278149" y="-557951"/>
            <a:ext cx="3151914" cy="272957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977401" y="-819303"/>
            <a:ext cx="5246391" cy="5246370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2488" r="-1894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5182882" y="667507"/>
            <a:ext cx="6210236" cy="5378093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3901689" y="3037515"/>
            <a:ext cx="10484622" cy="6583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427" lvl="1" indent="-312714" algn="ctr">
              <a:lnSpc>
                <a:spcPts val="4055"/>
              </a:lnSpc>
              <a:buFont typeface="Arial"/>
              <a:buChar char="•"/>
            </a:pPr>
            <a:r>
              <a:rPr lang="en-US" sz="2896">
                <a:solidFill>
                  <a:srgbClr val="F4F4F4"/>
                </a:solidFill>
                <a:latin typeface="Canva Sans"/>
              </a:rPr>
              <a:t>Our idea aims to control the AC Home Appliances which is done easily using 220 V AC from our houses instead of the 9V battery.</a:t>
            </a:r>
          </a:p>
          <a:p>
            <a:pPr algn="ctr">
              <a:lnSpc>
                <a:spcPts val="4055"/>
              </a:lnSpc>
            </a:pPr>
            <a:endParaRPr lang="en-US" sz="2896">
              <a:solidFill>
                <a:srgbClr val="F4F4F4"/>
              </a:solidFill>
              <a:latin typeface="Canva Sans"/>
            </a:endParaRPr>
          </a:p>
          <a:p>
            <a:pPr marL="625427" lvl="1" indent="-312714" algn="ctr">
              <a:lnSpc>
                <a:spcPts val="4055"/>
              </a:lnSpc>
              <a:buFont typeface="Arial"/>
              <a:buChar char="•"/>
            </a:pPr>
            <a:r>
              <a:rPr lang="en-US" sz="2896">
                <a:solidFill>
                  <a:srgbClr val="F4F4F4"/>
                </a:solidFill>
                <a:latin typeface="Canva Sans"/>
              </a:rPr>
              <a:t>We can also control Air conditioners, door locks, televisions, thermostats, home monitors, cameras, lights, refrigerators etc. in a similar manner.</a:t>
            </a:r>
          </a:p>
          <a:p>
            <a:pPr algn="ctr">
              <a:lnSpc>
                <a:spcPts val="4055"/>
              </a:lnSpc>
            </a:pPr>
            <a:endParaRPr lang="en-US" sz="2896">
              <a:solidFill>
                <a:srgbClr val="F4F4F4"/>
              </a:solidFill>
              <a:latin typeface="Canva Sans"/>
            </a:endParaRPr>
          </a:p>
          <a:p>
            <a:pPr marL="625427" lvl="1" indent="-312714" algn="ctr">
              <a:lnSpc>
                <a:spcPts val="4055"/>
              </a:lnSpc>
              <a:buFont typeface="Arial"/>
              <a:buChar char="•"/>
            </a:pPr>
            <a:r>
              <a:rPr lang="en-US" sz="2896">
                <a:solidFill>
                  <a:srgbClr val="F4F4F4"/>
                </a:solidFill>
                <a:latin typeface="Canva Sans"/>
              </a:rPr>
              <a:t>That would automate the entire home and ease the process of switching on and off appliances. </a:t>
            </a:r>
          </a:p>
          <a:p>
            <a:pPr algn="ctr">
              <a:lnSpc>
                <a:spcPts val="4055"/>
              </a:lnSpc>
            </a:pPr>
            <a:endParaRPr lang="en-US" sz="2896">
              <a:solidFill>
                <a:srgbClr val="F4F4F4"/>
              </a:solidFill>
              <a:latin typeface="Canva Sans"/>
            </a:endParaRPr>
          </a:p>
          <a:p>
            <a:pPr marL="625427" lvl="1" indent="-312714" algn="ctr">
              <a:lnSpc>
                <a:spcPts val="4055"/>
              </a:lnSpc>
              <a:buFont typeface="Arial"/>
              <a:buChar char="•"/>
            </a:pPr>
            <a:r>
              <a:rPr lang="en-US" sz="2896">
                <a:solidFill>
                  <a:srgbClr val="F4F4F4"/>
                </a:solidFill>
                <a:latin typeface="Canva Sans"/>
              </a:rPr>
              <a:t>This app is also very beneficial for disabled people.</a:t>
            </a:r>
          </a:p>
          <a:p>
            <a:pPr algn="ctr">
              <a:lnSpc>
                <a:spcPts val="4055"/>
              </a:lnSpc>
            </a:pPr>
            <a:endParaRPr lang="en-US" sz="2896">
              <a:solidFill>
                <a:srgbClr val="F4F4F4"/>
              </a:solidFill>
              <a:latin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665405" y="1028700"/>
            <a:ext cx="5540528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Conclusion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341</Words>
  <Application>Microsoft Office PowerPoint</Application>
  <PresentationFormat>Custom</PresentationFormat>
  <Paragraphs>58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Public Sans</vt:lpstr>
      <vt:lpstr>Fira Sans Bold</vt:lpstr>
      <vt:lpstr>Arial</vt:lpstr>
      <vt:lpstr>Fira Sans Light</vt:lpstr>
      <vt:lpstr>Calibri</vt:lpstr>
      <vt:lpstr>Fira Sans Medium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SYSTEM PROJECT</dc:title>
  <cp:lastModifiedBy>mamta_kanwar@outlook.com</cp:lastModifiedBy>
  <cp:revision>2</cp:revision>
  <dcterms:created xsi:type="dcterms:W3CDTF">2006-08-16T00:00:00Z</dcterms:created>
  <dcterms:modified xsi:type="dcterms:W3CDTF">2022-11-19T13:31:53Z</dcterms:modified>
  <dc:identifier>DAFSTWLjmHk</dc:identifier>
</cp:coreProperties>
</file>